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29"/>
  </p:notesMasterIdLst>
  <p:handoutMasterIdLst>
    <p:handoutMasterId r:id="rId30"/>
  </p:handoutMasterIdLst>
  <p:sldIdLst>
    <p:sldId id="461" r:id="rId4"/>
    <p:sldId id="462" r:id="rId5"/>
    <p:sldId id="471" r:id="rId6"/>
    <p:sldId id="473" r:id="rId7"/>
    <p:sldId id="475" r:id="rId8"/>
    <p:sldId id="503" r:id="rId9"/>
    <p:sldId id="477" r:id="rId10"/>
    <p:sldId id="504" r:id="rId11"/>
    <p:sldId id="505" r:id="rId12"/>
    <p:sldId id="506" r:id="rId13"/>
    <p:sldId id="479" r:id="rId14"/>
    <p:sldId id="508" r:id="rId15"/>
    <p:sldId id="465" r:id="rId16"/>
    <p:sldId id="483" r:id="rId17"/>
    <p:sldId id="485" r:id="rId18"/>
    <p:sldId id="487" r:id="rId19"/>
    <p:sldId id="489" r:id="rId20"/>
    <p:sldId id="491" r:id="rId21"/>
    <p:sldId id="493" r:id="rId22"/>
    <p:sldId id="466" r:id="rId23"/>
    <p:sldId id="495" r:id="rId24"/>
    <p:sldId id="497" r:id="rId25"/>
    <p:sldId id="499" r:id="rId26"/>
    <p:sldId id="500" r:id="rId27"/>
    <p:sldId id="502" r:id="rId28"/>
  </p:sldIdLst>
  <p:sldSz cx="12190095" cy="6859270"/>
  <p:notesSz cx="6858000" cy="9144000"/>
  <p:custDataLst>
    <p:tags r:id="rId34"/>
  </p:custDataLst>
  <p:defaultTextStyle>
    <a:defPPr>
      <a:defRPr lang="zh-CN"/>
    </a:defPPr>
    <a:lvl1pPr algn="l" defTabSz="1209675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605155" indent="-147955" algn="l" defTabSz="1209675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1209675" indent="-295275" algn="l" defTabSz="1209675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814830" indent="-443230" algn="l" defTabSz="1209675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2419350" indent="-590550" algn="l" defTabSz="1209675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96"/>
    <a:srgbClr val="A2D6D3"/>
    <a:srgbClr val="00A49F"/>
    <a:srgbClr val="33AF80"/>
    <a:srgbClr val="7ECCB0"/>
    <a:srgbClr val="009B62"/>
    <a:srgbClr val="C5E5B2"/>
    <a:srgbClr val="71B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6" autoAdjust="0"/>
    <p:restoredTop sz="96310" autoAdjust="0"/>
  </p:normalViewPr>
  <p:slideViewPr>
    <p:cSldViewPr snapToGrid="0" showGuides="1">
      <p:cViewPr varScale="1">
        <p:scale>
          <a:sx n="111" d="100"/>
          <a:sy n="111" d="100"/>
        </p:scale>
        <p:origin x="534" y="96"/>
      </p:cViewPr>
      <p:guideLst>
        <p:guide orient="horz" pos="2238"/>
        <p:guide pos="3840"/>
      </p:guideLst>
    </p:cSldViewPr>
  </p:slideViewPr>
  <p:outlineViewPr>
    <p:cViewPr>
      <p:scale>
        <a:sx n="33" d="100"/>
        <a:sy n="33" d="100"/>
      </p:scale>
      <p:origin x="0" y="-13626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78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4" Type="http://schemas.openxmlformats.org/officeDocument/2006/relationships/tags" Target="tags/tag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9" Type="http://schemas.openxmlformats.org/officeDocument/2006/relationships/notesMaster" Target="notesMasters/notesMaster1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B8210-D540-4CA9-A344-52188275FA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A850A-0AA3-4CBB-B1BB-3967CB376D1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48FE-70FF-4012-95EA-8353457EE2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940A7-8863-4CE5-A85B-4B4D87E4DBC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slide" Target="../slides/slide1.xm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内容占位符 2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73866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FontTx/>
              <a:buNone/>
              <a:defRPr sz="2800" b="1"/>
            </a:lvl2pPr>
            <a:lvl3pPr marL="914400" indent="0">
              <a:buFontTx/>
              <a:buNone/>
              <a:defRPr sz="2800" b="1"/>
            </a:lvl3pPr>
            <a:lvl4pPr marL="1371600" indent="0">
              <a:buFontTx/>
              <a:buNone/>
              <a:defRPr sz="2800" b="1"/>
            </a:lvl4pPr>
            <a:lvl5pPr marL="1828800" indent="0">
              <a:buFontTx/>
              <a:buNone/>
              <a:defRPr sz="28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2DDBB-0C14-44AF-9744-E182E29AD8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97AC-133D-4790-B7AE-CBD489B065B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部分标题">
    <p:bg>
      <p:bgPr>
        <a:solidFill>
          <a:srgbClr val="009E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67753" y="179112"/>
            <a:ext cx="11844655" cy="64994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8" name="等腰三角形 7"/>
          <p:cNvSpPr/>
          <p:nvPr userDrawn="1"/>
        </p:nvSpPr>
        <p:spPr>
          <a:xfrm rot="10800000">
            <a:off x="5164366" y="113056"/>
            <a:ext cx="1868805" cy="795204"/>
          </a:xfrm>
          <a:prstGeom prst="triangle">
            <a:avLst/>
          </a:prstGeom>
          <a:solidFill>
            <a:srgbClr val="009E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栏目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1" descr="C:\Users\Administrator\Desktop\全效ppt\300ppi\资源 9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7" y="0"/>
            <a:ext cx="12192000" cy="6859588"/>
          </a:xfrm>
          <a:prstGeom prst="rect">
            <a:avLst/>
          </a:prstGeom>
          <a:noFill/>
        </p:spPr>
      </p:pic>
      <p:sp>
        <p:nvSpPr>
          <p:cNvPr id="17" name="矩形 16"/>
          <p:cNvSpPr/>
          <p:nvPr userDrawn="1"/>
        </p:nvSpPr>
        <p:spPr>
          <a:xfrm>
            <a:off x="-48664" y="-1905"/>
            <a:ext cx="12238990" cy="6862764"/>
          </a:xfrm>
          <a:prstGeom prst="rect">
            <a:avLst/>
          </a:prstGeom>
          <a:solidFill>
            <a:srgbClr val="009E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18" name="矩形 17"/>
          <p:cNvSpPr/>
          <p:nvPr userDrawn="1"/>
        </p:nvSpPr>
        <p:spPr>
          <a:xfrm>
            <a:off x="190069" y="179112"/>
            <a:ext cx="11844655" cy="64994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23" name="TextBox 22">
            <a:hlinkClick r:id="rId3" action="ppaction://hlinksldjump"/>
          </p:cNvPr>
          <p:cNvSpPr txBox="1"/>
          <p:nvPr userDrawn="1"/>
        </p:nvSpPr>
        <p:spPr>
          <a:xfrm>
            <a:off x="10198100" y="791372"/>
            <a:ext cx="1512888" cy="4302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210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200" b="1" spc="300" dirty="0">
                <a:solidFill>
                  <a:srgbClr val="009E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返回目录</a:t>
            </a:r>
            <a:endParaRPr lang="zh-CN" altLang="en-US" sz="2200" b="1" spc="300" dirty="0">
              <a:solidFill>
                <a:srgbClr val="009E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Picture 2" descr="E:\收集素材\！！制作样品\典学文化\！2021中考\F.png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614" y="834825"/>
            <a:ext cx="407386" cy="362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82" y="690567"/>
            <a:ext cx="1626314" cy="506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tags" Target="../tags/tag1.xml"/><Relationship Id="rId4" Type="http://schemas.openxmlformats.org/officeDocument/2006/relationships/image" Target="../media/image2.png"/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9D9D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/>
        </p:nvSpPr>
        <p:spPr>
          <a:xfrm>
            <a:off x="-47625" y="-1588"/>
            <a:ext cx="12238038" cy="6861176"/>
          </a:xfrm>
          <a:prstGeom prst="rect">
            <a:avLst/>
          </a:prstGeom>
          <a:solidFill>
            <a:srgbClr val="009D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0"/>
          </a:p>
        </p:txBody>
      </p:sp>
      <p:sp>
        <p:nvSpPr>
          <p:cNvPr id="14" name="矩形 13"/>
          <p:cNvSpPr/>
          <p:nvPr userDrawn="1"/>
        </p:nvSpPr>
        <p:spPr>
          <a:xfrm>
            <a:off x="150813" y="180975"/>
            <a:ext cx="11844337" cy="6497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0"/>
          </a:p>
        </p:txBody>
      </p:sp>
      <p:sp>
        <p:nvSpPr>
          <p:cNvPr id="23" name="TextBox 22">
            <a:hlinkClick r:id="rId2" action="ppaction://hlinksldjump"/>
          </p:cNvPr>
          <p:cNvSpPr txBox="1"/>
          <p:nvPr userDrawn="1"/>
        </p:nvSpPr>
        <p:spPr>
          <a:xfrm>
            <a:off x="10313988" y="258763"/>
            <a:ext cx="1512887" cy="430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210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200" spc="300" dirty="0">
                <a:solidFill>
                  <a:srgbClr val="009D96"/>
                </a:solidFill>
                <a:latin typeface="+mn-lt"/>
                <a:ea typeface="+mn-ea"/>
              </a:rPr>
              <a:t>返回目录</a:t>
            </a:r>
            <a:endParaRPr lang="zh-CN" altLang="en-US" sz="2200" spc="300" dirty="0">
              <a:solidFill>
                <a:srgbClr val="009D96"/>
              </a:solidFill>
              <a:latin typeface="+mn-lt"/>
              <a:ea typeface="+mn-ea"/>
            </a:endParaRPr>
          </a:p>
        </p:txBody>
      </p:sp>
      <p:sp>
        <p:nvSpPr>
          <p:cNvPr id="25" name="矩形 24"/>
          <p:cNvSpPr/>
          <p:nvPr userDrawn="1"/>
        </p:nvSpPr>
        <p:spPr>
          <a:xfrm>
            <a:off x="1981200" y="323850"/>
            <a:ext cx="76200" cy="363538"/>
          </a:xfrm>
          <a:prstGeom prst="rect">
            <a:avLst/>
          </a:prstGeom>
          <a:solidFill>
            <a:srgbClr val="009D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031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0"/>
          </a:p>
        </p:txBody>
      </p:sp>
      <p:sp>
        <p:nvSpPr>
          <p:cNvPr id="1033" name="文本框 34"/>
          <p:cNvSpPr txBox="1">
            <a:spLocks noChangeArrowheads="1"/>
          </p:cNvSpPr>
          <p:nvPr userDrawn="1"/>
        </p:nvSpPr>
        <p:spPr bwMode="auto">
          <a:xfrm>
            <a:off x="4564063" y="6291263"/>
            <a:ext cx="30780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/>
            <a:r>
              <a:rPr lang="zh-CN" altLang="en-US" sz="2000" b="0" dirty="0">
                <a:solidFill>
                  <a:srgbClr val="009D96"/>
                </a:solidFill>
              </a:rPr>
              <a:t>领</a:t>
            </a:r>
            <a:r>
              <a:rPr lang="zh-CN" altLang="en-US" sz="2000" b="0" dirty="0" smtClean="0">
                <a:solidFill>
                  <a:srgbClr val="009D96"/>
                </a:solidFill>
              </a:rPr>
              <a:t>跑中考 </a:t>
            </a:r>
            <a:r>
              <a:rPr lang="en-US" altLang="zh-CN" b="0" dirty="0">
                <a:solidFill>
                  <a:srgbClr val="009D96"/>
                </a:solidFill>
              </a:rPr>
              <a:t>·</a:t>
            </a:r>
            <a:r>
              <a:rPr lang="zh-CN" altLang="en-US" b="0" dirty="0">
                <a:solidFill>
                  <a:srgbClr val="009D96"/>
                </a:solidFill>
              </a:rPr>
              <a:t> </a:t>
            </a:r>
            <a:r>
              <a:rPr lang="zh-CN" altLang="en-US" sz="2000" b="0" dirty="0" smtClean="0">
                <a:solidFill>
                  <a:srgbClr val="009D96"/>
                </a:solidFill>
              </a:rPr>
              <a:t>数学（深圳</a:t>
            </a:r>
            <a:r>
              <a:rPr lang="en-US" altLang="zh-CN" sz="2000" b="0" dirty="0" smtClean="0">
                <a:solidFill>
                  <a:srgbClr val="009D96"/>
                </a:solidFill>
              </a:rPr>
              <a:t> </a:t>
            </a:r>
            <a:r>
              <a:rPr lang="zh-CN" altLang="en-US" sz="2000" b="0" dirty="0" smtClean="0">
                <a:solidFill>
                  <a:srgbClr val="009D96"/>
                </a:solidFill>
              </a:rPr>
              <a:t>）</a:t>
            </a:r>
            <a:endParaRPr lang="zh-CN" altLang="en-US" sz="2000" b="0" dirty="0">
              <a:solidFill>
                <a:srgbClr val="009D96"/>
              </a:solidFill>
            </a:endParaRPr>
          </a:p>
        </p:txBody>
      </p:sp>
      <p:pic>
        <p:nvPicPr>
          <p:cNvPr id="1034" name="图片 35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325" y="325438"/>
            <a:ext cx="3508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本框 3"/>
          <p:cNvSpPr txBox="1">
            <a:spLocks noChangeArrowheads="1"/>
          </p:cNvSpPr>
          <p:nvPr userDrawn="1"/>
        </p:nvSpPr>
        <p:spPr bwMode="auto">
          <a:xfrm>
            <a:off x="2187396" y="282291"/>
            <a:ext cx="42915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l" defTabSz="1209675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2200" b="1" kern="1200" dirty="0" smtClean="0">
                <a:solidFill>
                  <a:srgbClr val="009D96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课时</a:t>
            </a:r>
            <a:r>
              <a:rPr lang="en-US" altLang="zh-CN" sz="2200" b="1" kern="1200" dirty="0" smtClean="0">
                <a:solidFill>
                  <a:srgbClr val="009D96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3</a:t>
            </a:r>
            <a:r>
              <a:rPr lang="zh-CN" altLang="en-US" sz="2200" b="1" kern="1200" dirty="0" smtClean="0">
                <a:solidFill>
                  <a:srgbClr val="009D96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　代数式、整式与因式分解</a:t>
            </a:r>
            <a:endParaRPr lang="zh-CN" altLang="en-US" sz="2200" b="1" kern="1200" dirty="0" smtClean="0">
              <a:solidFill>
                <a:srgbClr val="009D96"/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5" name="图片 14" descr="未标题-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2864" y="309565"/>
            <a:ext cx="1278340" cy="391765"/>
          </a:xfrm>
          <a:prstGeom prst="rect">
            <a:avLst/>
          </a:prstGeom>
        </p:spPr>
      </p:pic>
    </p:spTree>
    <p:custDataLst>
      <p:tags r:id="rId5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l" defTabSz="952500" rtl="0" fontAlgn="base">
        <a:spcBef>
          <a:spcPct val="0"/>
        </a:spcBef>
        <a:spcAft>
          <a:spcPct val="0"/>
        </a:spcAft>
        <a:defRPr sz="2800" b="1" kern="1200" spc="397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  <a:cs typeface="+mj-cs"/>
        </a:defRPr>
      </a:lvl1pPr>
      <a:lvl2pPr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l" defTabSz="952500" rtl="0" fontAlgn="base">
        <a:spcBef>
          <a:spcPct val="0"/>
        </a:spcBef>
        <a:spcAft>
          <a:spcPct val="0"/>
        </a:spcAft>
        <a:defRPr sz="2800" b="1">
          <a:solidFill>
            <a:srgbClr val="262626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817880" indent="-236855" algn="l" defTabSz="952500" rtl="0" fontAlgn="base">
        <a:lnSpc>
          <a:spcPct val="150000"/>
        </a:lnSpc>
        <a:spcBef>
          <a:spcPct val="0"/>
        </a:spcBef>
        <a:spcAft>
          <a:spcPts val="1325"/>
        </a:spcAft>
        <a:buFont typeface="Arial" panose="020B0604020202020204" pitchFamily="34" charset="0"/>
        <a:defRPr sz="2800" b="1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1pPr>
      <a:lvl2pPr marL="1233805" indent="-236855" algn="l" defTabSz="952500" rtl="0" fontAlgn="base">
        <a:lnSpc>
          <a:spcPct val="150000"/>
        </a:lnSpc>
        <a:spcBef>
          <a:spcPct val="0"/>
        </a:spcBef>
        <a:spcAft>
          <a:spcPts val="800"/>
        </a:spcAft>
        <a:buFont typeface="Arial" panose="020B0604020202020204" pitchFamily="34" charset="0"/>
        <a:tabLst>
          <a:tab pos="1676400" algn="l"/>
        </a:tabLst>
        <a:defRPr sz="2800" b="1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2pPr>
      <a:lvl3pPr marL="1649730" indent="-236855" algn="l" defTabSz="952500" rtl="0" fontAlgn="base">
        <a:lnSpc>
          <a:spcPct val="150000"/>
        </a:lnSpc>
        <a:spcBef>
          <a:spcPct val="0"/>
        </a:spcBef>
        <a:spcAft>
          <a:spcPts val="800"/>
        </a:spcAft>
        <a:buFont typeface="Arial" panose="020B0604020202020204" pitchFamily="34" charset="0"/>
        <a:defRPr sz="2800" b="1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3pPr>
      <a:lvl4pPr marL="2065655" indent="-236855" algn="l" defTabSz="952500" rtl="0" fontAlgn="base">
        <a:lnSpc>
          <a:spcPct val="150000"/>
        </a:lnSpc>
        <a:spcBef>
          <a:spcPct val="0"/>
        </a:spcBef>
        <a:spcAft>
          <a:spcPts val="400"/>
        </a:spcAft>
        <a:buFont typeface="Wingdings" panose="05000000000000000000" pitchFamily="2" charset="2"/>
        <a:defRPr sz="2800" b="1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4pPr>
      <a:lvl5pPr marL="2481580" indent="-236855" algn="l" defTabSz="952500" rtl="0" fontAlgn="base">
        <a:lnSpc>
          <a:spcPct val="150000"/>
        </a:lnSpc>
        <a:spcBef>
          <a:spcPct val="0"/>
        </a:spcBef>
        <a:spcAft>
          <a:spcPts val="400"/>
        </a:spcAft>
        <a:buFont typeface="Arial" panose="020B0604020202020204" pitchFamily="34" charset="0"/>
        <a:defRPr sz="2800" b="1" kern="1200" spc="198">
          <a:solidFill>
            <a:schemeClr val="tx1"/>
          </a:solidFill>
          <a:latin typeface="Times New Roman" panose="02020603050405020304" pitchFamily="18" charset="0"/>
          <a:ea typeface="宋体" panose="02010600030101010101" pitchFamily="2" charset="-122"/>
          <a:cs typeface="+mn-cs"/>
        </a:defRPr>
      </a:lvl5pPr>
      <a:lvl6pPr marL="2620010" indent="-237490" algn="l" defTabSz="953135" rtl="0" eaLnBrk="1" latinLnBrk="0" hangingPunct="1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96260" indent="-237490" algn="l" defTabSz="953135" rtl="0" eaLnBrk="1" latinLnBrk="0" hangingPunct="1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73145" indent="-237490" algn="l" defTabSz="953135" rtl="0" eaLnBrk="1" latinLnBrk="0" hangingPunct="1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49395" indent="-237490" algn="l" defTabSz="953135" rtl="0" eaLnBrk="1" latinLnBrk="0" hangingPunct="1">
        <a:lnSpc>
          <a:spcPct val="90000"/>
        </a:lnSpc>
        <a:spcBef>
          <a:spcPct val="79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6250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3135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9385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5635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2520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8770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35020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0635" algn="l" defTabSz="95313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40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4013" cy="4352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2DDBB-0C14-44AF-9744-E182E29AD87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97AC-133D-4790-B7AE-CBD489B065B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slide" Target="slide20.xml"/><Relationship Id="rId2" Type="http://schemas.openxmlformats.org/officeDocument/2006/relationships/slide" Target="slide2.xml"/><Relationship Id="rId1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emf"/><Relationship Id="rId1" Type="http://schemas.openxmlformats.org/officeDocument/2006/relationships/package" Target="../embeddings/Document3.docx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emf"/><Relationship Id="rId3" Type="http://schemas.openxmlformats.org/officeDocument/2006/relationships/package" Target="../embeddings/Document5.docx"/><Relationship Id="rId2" Type="http://schemas.openxmlformats.org/officeDocument/2006/relationships/image" Target="../media/image12.emf"/><Relationship Id="rId1" Type="http://schemas.openxmlformats.org/officeDocument/2006/relationships/package" Target="../embeddings/Document4.docx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8.emf"/><Relationship Id="rId2" Type="http://schemas.openxmlformats.org/officeDocument/2006/relationships/package" Target="../embeddings/Document6.docx"/><Relationship Id="rId1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0.emf"/><Relationship Id="rId3" Type="http://schemas.openxmlformats.org/officeDocument/2006/relationships/package" Target="../embeddings/Document8.docx"/><Relationship Id="rId2" Type="http://schemas.openxmlformats.org/officeDocument/2006/relationships/image" Target="../media/image19.emf"/><Relationship Id="rId1" Type="http://schemas.openxmlformats.org/officeDocument/2006/relationships/package" Target="../embeddings/Document7.docx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package" Target="../embeddings/Document2.docx"/><Relationship Id="rId3" Type="http://schemas.openxmlformats.org/officeDocument/2006/relationships/image" Target="../media/image7.emf"/><Relationship Id="rId2" Type="http://schemas.openxmlformats.org/officeDocument/2006/relationships/package" Target="../embeddings/Document1.docx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等腰三角形 21"/>
          <p:cNvSpPr/>
          <p:nvPr/>
        </p:nvSpPr>
        <p:spPr>
          <a:xfrm rot="10800000">
            <a:off x="5665769" y="4358779"/>
            <a:ext cx="862330" cy="354965"/>
          </a:xfrm>
          <a:prstGeom prst="triangle">
            <a:avLst/>
          </a:prstGeom>
          <a:solidFill>
            <a:srgbClr val="A2D7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等腰三角形 22"/>
          <p:cNvSpPr/>
          <p:nvPr/>
        </p:nvSpPr>
        <p:spPr>
          <a:xfrm rot="10800000">
            <a:off x="5725109" y="4610239"/>
            <a:ext cx="722630" cy="259715"/>
          </a:xfrm>
          <a:prstGeom prst="triangle">
            <a:avLst/>
          </a:prstGeom>
          <a:solidFill>
            <a:srgbClr val="009E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4722446" y="5577330"/>
            <a:ext cx="2668905" cy="461645"/>
            <a:chOff x="13463" y="7736"/>
            <a:chExt cx="4203" cy="727"/>
          </a:xfrm>
        </p:grpSpPr>
        <p:sp>
          <p:nvSpPr>
            <p:cNvPr id="31" name="TextBox 42">
              <a:hlinkClick r:id="rId1" action="ppaction://hlinksldjump"/>
            </p:cNvPr>
            <p:cNvSpPr txBox="1"/>
            <p:nvPr/>
          </p:nvSpPr>
          <p:spPr>
            <a:xfrm>
              <a:off x="14104" y="7736"/>
              <a:ext cx="3562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spc="300" dirty="0">
                  <a:solidFill>
                    <a:srgbClr val="3E3A3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核心知识讲练</a:t>
              </a:r>
              <a:endParaRPr lang="zh-CN" altLang="en-US" sz="2400" spc="300" dirty="0">
                <a:solidFill>
                  <a:srgbClr val="3E3A3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椭圆 31"/>
            <p:cNvSpPr/>
            <p:nvPr/>
          </p:nvSpPr>
          <p:spPr>
            <a:xfrm>
              <a:off x="13463" y="7874"/>
              <a:ext cx="483" cy="483"/>
            </a:xfrm>
            <a:prstGeom prst="ellipse">
              <a:avLst/>
            </a:prstGeom>
            <a:solidFill>
              <a:srgbClr val="009E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876317" y="5577330"/>
            <a:ext cx="1976755" cy="461645"/>
            <a:chOff x="13463" y="7736"/>
            <a:chExt cx="3113" cy="727"/>
          </a:xfrm>
        </p:grpSpPr>
        <p:sp>
          <p:nvSpPr>
            <p:cNvPr id="35" name="TextBox 42">
              <a:hlinkClick r:id="rId2" action="ppaction://hlinksldjump"/>
            </p:cNvPr>
            <p:cNvSpPr txBox="1"/>
            <p:nvPr/>
          </p:nvSpPr>
          <p:spPr>
            <a:xfrm>
              <a:off x="14104" y="7736"/>
              <a:ext cx="2472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spc="300" dirty="0">
                  <a:solidFill>
                    <a:srgbClr val="3E3A3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知识梳理</a:t>
              </a:r>
              <a:endParaRPr lang="zh-CN" altLang="en-US" sz="2400" spc="300" dirty="0">
                <a:solidFill>
                  <a:srgbClr val="3E3A3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13463" y="7874"/>
              <a:ext cx="483" cy="483"/>
            </a:xfrm>
            <a:prstGeom prst="ellipse">
              <a:avLst/>
            </a:prstGeom>
            <a:solidFill>
              <a:srgbClr val="009E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8513515" y="5577330"/>
            <a:ext cx="1976755" cy="461645"/>
            <a:chOff x="13463" y="7736"/>
            <a:chExt cx="3113" cy="727"/>
          </a:xfrm>
        </p:grpSpPr>
        <p:sp>
          <p:nvSpPr>
            <p:cNvPr id="38" name="TextBox 42">
              <a:hlinkClick r:id="rId3" action="ppaction://hlinksldjump"/>
            </p:cNvPr>
            <p:cNvSpPr txBox="1"/>
            <p:nvPr/>
          </p:nvSpPr>
          <p:spPr>
            <a:xfrm>
              <a:off x="14104" y="7736"/>
              <a:ext cx="2472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2400" spc="300" dirty="0">
                  <a:solidFill>
                    <a:srgbClr val="3E3A3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课堂检测</a:t>
              </a:r>
              <a:endParaRPr lang="zh-CN" altLang="en-US" sz="2400" spc="300" dirty="0">
                <a:solidFill>
                  <a:srgbClr val="3E3A3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13463" y="7874"/>
              <a:ext cx="483" cy="483"/>
            </a:xfrm>
            <a:prstGeom prst="ellipse">
              <a:avLst/>
            </a:prstGeom>
            <a:solidFill>
              <a:srgbClr val="009E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文本框 22"/>
          <p:cNvSpPr txBox="1">
            <a:spLocks noChangeArrowheads="1"/>
          </p:cNvSpPr>
          <p:nvPr/>
        </p:nvSpPr>
        <p:spPr bwMode="auto">
          <a:xfrm>
            <a:off x="3594907" y="1678726"/>
            <a:ext cx="469872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lang="zh-CN" altLang="en-US" sz="4400" dirty="0">
                <a:solidFill>
                  <a:srgbClr val="009D96"/>
                </a:solidFill>
              </a:rPr>
              <a:t>第一单元　数与式</a:t>
            </a:r>
            <a:endParaRPr lang="zh-CN" altLang="zh-CN" sz="4400" dirty="0">
              <a:solidFill>
                <a:srgbClr val="009D96"/>
              </a:solidFill>
            </a:endParaRPr>
          </a:p>
        </p:txBody>
      </p:sp>
      <p:sp>
        <p:nvSpPr>
          <p:cNvPr id="15" name="文本框 23"/>
          <p:cNvSpPr txBox="1">
            <a:spLocks noChangeArrowheads="1"/>
          </p:cNvSpPr>
          <p:nvPr/>
        </p:nvSpPr>
        <p:spPr bwMode="auto">
          <a:xfrm>
            <a:off x="2865880" y="2709455"/>
            <a:ext cx="61574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0967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lang="zh-CN" altLang="en-US" sz="3200" b="0" dirty="0"/>
              <a:t>课时</a:t>
            </a:r>
            <a:r>
              <a:rPr lang="en-US" altLang="zh-CN" sz="3200" b="0" dirty="0"/>
              <a:t>3</a:t>
            </a:r>
            <a:r>
              <a:rPr lang="zh-CN" altLang="en-US" sz="3200" b="0" dirty="0"/>
              <a:t>　代数式、整式与因式分解</a:t>
            </a:r>
            <a:endParaRPr lang="zh-CN" altLang="en-US" sz="3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00100" y="1193800"/>
          <a:ext cx="10947400" cy="4434840"/>
        </p:xfrm>
        <a:graphic>
          <a:graphicData uri="http://schemas.openxmlformats.org/drawingml/2006/table">
            <a:tbl>
              <a:tblPr firstRow="1" firstCol="1" bandRow="1"/>
              <a:tblGrid>
                <a:gridCol w="1054100"/>
                <a:gridCol w="1917700"/>
                <a:gridCol w="4902200"/>
                <a:gridCol w="3073400"/>
              </a:tblGrid>
              <a:tr h="21716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法则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举例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687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除法运算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单项式除以单项式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把系数、同底数幂分别相除后，作为商的因式；对于只在被除式里含有的字母，则连同它的指数一起作为商的一个因式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6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4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÷2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Cambria Math" panose="02040503050406030204" pitchFamily="18" charset="0"/>
                        </a:rPr>
                        <a:t>⑫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126">
                <a:tc vMerge="1"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多项式除以单项式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先把这个多项式的每一项分别除以单项式，再把所得的商相加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am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bm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÷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Cambria Math" panose="02040503050406030204" pitchFamily="18" charset="0"/>
                        </a:rPr>
                        <a:t>⑬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9924643" y="258319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9744304" y="5046990"/>
            <a:ext cx="904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i="1" dirty="0">
                <a:solidFill>
                  <a:srgbClr val="FF0000"/>
                </a:solidFill>
              </a:rPr>
              <a:t>b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2677656"/>
          </a:xfrm>
        </p:spPr>
        <p:txBody>
          <a:bodyPr/>
          <a:lstStyle/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四、因式分解</a:t>
            </a:r>
            <a:endParaRPr lang="zh-CN" altLang="zh-CN" sz="2800" b="1" kern="100" dirty="0" smtClean="0"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．定义：把一个多项式化成几个整式的积的形式，这种变形叫做因式分解．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．方法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739775" y="3311691"/>
          <a:ext cx="1111885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文档" r:id="rId1" imgW="11137900" imgH="1586230" progId="Word.Document.12">
                  <p:embed/>
                </p:oleObj>
              </mc:Choice>
              <mc:Fallback>
                <p:oleObj name="文档" r:id="rId1" imgW="11137900" imgH="1586230" progId="Word.Document.12">
                  <p:embed/>
                  <p:pic>
                    <p:nvPicPr>
                      <p:cNvPr id="0" name="图片 615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9775" y="3311691"/>
                        <a:ext cx="11118850" cy="1581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矩形 7"/>
          <p:cNvSpPr/>
          <p:nvPr/>
        </p:nvSpPr>
        <p:spPr>
          <a:xfrm>
            <a:off x="5908782" y="3317436"/>
            <a:ext cx="2424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m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i="1" dirty="0">
                <a:solidFill>
                  <a:srgbClr val="FF0000"/>
                </a:solidFill>
              </a:rPr>
              <a:t>b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i="1" dirty="0">
                <a:solidFill>
                  <a:srgbClr val="FF0000"/>
                </a:solidFill>
              </a:rPr>
              <a:t>c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88239" y="852930"/>
            <a:ext cx="11337155" cy="2677656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．一般步骤：一提，提公因式；二套，套公式；三验，检验分解是否彻底．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*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十字相乘法：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q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pq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p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q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），如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3" name="内容占位符 1"/>
          <p:cNvSpPr txBox="1"/>
          <p:nvPr/>
        </p:nvSpPr>
        <p:spPr>
          <a:xfrm>
            <a:off x="348539" y="3631869"/>
            <a:ext cx="11337155" cy="203132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rtl="0" fontAlgn="base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marL="4572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pos="1676400" algn="l"/>
              </a:tabLst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62001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626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314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939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346200" eaLnBrk="1"/>
            <a:r>
              <a:rPr lang="zh-CN" altLang="zh-CN" kern="100" dirty="0" smtClean="0">
                <a:ea typeface="仿宋" panose="02010609060101010101" pitchFamily="49" charset="-122"/>
              </a:rPr>
              <a:t>　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5.</a:t>
            </a:r>
            <a:r>
              <a:rPr lang="zh-CN" altLang="zh-CN" kern="100" dirty="0" smtClean="0">
                <a:ea typeface="仿宋" panose="02010609060101010101" pitchFamily="49" charset="-122"/>
              </a:rPr>
              <a:t>因式分解：（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 dirty="0" smtClean="0">
                <a:ea typeface="仿宋" panose="02010609060101010101" pitchFamily="49" charset="-122"/>
              </a:rPr>
              <a:t>）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i="1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mx</a:t>
            </a:r>
            <a:r>
              <a:rPr lang="zh-CN" altLang="zh-CN" kern="100" dirty="0" smtClean="0">
                <a:ea typeface="仿宋" panose="02010609060101010101" pitchFamily="49" charset="-122"/>
              </a:rPr>
              <a:t>－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6</a:t>
            </a:r>
            <a:r>
              <a:rPr lang="en-US" altLang="zh-CN" i="1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my</a:t>
            </a:r>
            <a:r>
              <a:rPr lang="zh-CN" altLang="zh-CN" kern="100" dirty="0" smtClean="0">
                <a:ea typeface="仿宋" panose="02010609060101010101" pitchFamily="49" charset="-122"/>
              </a:rPr>
              <a:t>＝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______________</a:t>
            </a:r>
            <a:r>
              <a:rPr lang="zh-CN" altLang="zh-CN" kern="100" dirty="0" smtClean="0">
                <a:ea typeface="仿宋" panose="02010609060101010101" pitchFamily="49" charset="-122"/>
              </a:rPr>
              <a:t>；</a:t>
            </a:r>
            <a:endParaRPr lang="en-US" altLang="zh-CN" kern="100" dirty="0">
              <a:ea typeface="仿宋" panose="02010609060101010101" pitchFamily="49" charset="-122"/>
            </a:endParaRPr>
          </a:p>
          <a:p>
            <a:pPr indent="533400" eaLnBrk="1"/>
            <a:r>
              <a:rPr lang="zh-CN" altLang="zh-CN" kern="100" dirty="0" smtClean="0">
                <a:ea typeface="仿宋" panose="02010609060101010101" pitchFamily="49" charset="-122"/>
              </a:rPr>
              <a:t>（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 dirty="0" smtClean="0">
                <a:ea typeface="仿宋" panose="02010609060101010101" pitchFamily="49" charset="-122"/>
              </a:rPr>
              <a:t>）</a:t>
            </a:r>
            <a:r>
              <a:rPr lang="en-US" altLang="zh-CN" i="1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m</a:t>
            </a:r>
            <a:r>
              <a:rPr lang="en-US" altLang="zh-CN" kern="100" baseline="300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 dirty="0" smtClean="0">
                <a:ea typeface="仿宋" panose="02010609060101010101" pitchFamily="49" charset="-122"/>
              </a:rPr>
              <a:t>＋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4</a:t>
            </a:r>
            <a:r>
              <a:rPr lang="en-US" altLang="zh-CN" i="1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m</a:t>
            </a:r>
            <a:r>
              <a:rPr lang="zh-CN" altLang="zh-CN" kern="100" dirty="0" smtClean="0">
                <a:ea typeface="仿宋" panose="02010609060101010101" pitchFamily="49" charset="-122"/>
              </a:rPr>
              <a:t>＋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4</a:t>
            </a:r>
            <a:r>
              <a:rPr lang="zh-CN" altLang="zh-CN" kern="100" dirty="0" smtClean="0">
                <a:ea typeface="仿宋" panose="02010609060101010101" pitchFamily="49" charset="-122"/>
              </a:rPr>
              <a:t>＝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______________</a:t>
            </a:r>
            <a:r>
              <a:rPr lang="zh-CN" altLang="zh-CN" kern="100" dirty="0" smtClean="0">
                <a:ea typeface="仿宋" panose="02010609060101010101" pitchFamily="49" charset="-122"/>
              </a:rPr>
              <a:t>；</a:t>
            </a:r>
            <a:endParaRPr lang="en-US" altLang="zh-CN" kern="100" dirty="0" smtClean="0">
              <a:ea typeface="仿宋" panose="02010609060101010101" pitchFamily="49" charset="-122"/>
            </a:endParaRPr>
          </a:p>
          <a:p>
            <a:pPr indent="533400" eaLnBrk="1"/>
            <a:r>
              <a:rPr lang="zh-CN" altLang="zh-CN" kern="100" dirty="0" smtClean="0">
                <a:ea typeface="仿宋" panose="02010609060101010101" pitchFamily="49" charset="-122"/>
              </a:rPr>
              <a:t>（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3</a:t>
            </a:r>
            <a:r>
              <a:rPr lang="zh-CN" altLang="zh-CN" kern="100" dirty="0" smtClean="0">
                <a:ea typeface="仿宋" panose="02010609060101010101" pitchFamily="49" charset="-122"/>
              </a:rPr>
              <a:t>）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i="1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en-US" altLang="zh-CN" kern="100" baseline="300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 dirty="0" smtClean="0">
                <a:ea typeface="仿宋" panose="02010609060101010101" pitchFamily="49" charset="-122"/>
              </a:rPr>
              <a:t>－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8</a:t>
            </a:r>
            <a:r>
              <a:rPr lang="zh-CN" altLang="zh-CN" kern="100" dirty="0" smtClean="0">
                <a:ea typeface="仿宋" panose="02010609060101010101" pitchFamily="49" charset="-122"/>
              </a:rPr>
              <a:t>＝</a:t>
            </a:r>
            <a:r>
              <a:rPr lang="en-US" altLang="zh-CN" kern="100" dirty="0" smtClean="0">
                <a:ea typeface="仿宋" panose="02010609060101010101" pitchFamily="49" charset="-122"/>
                <a:cs typeface="Courier New" panose="02070309020205020404" pitchFamily="49" charset="0"/>
              </a:rPr>
              <a:t>___________________. </a:t>
            </a:r>
            <a:endParaRPr lang="zh-CN" altLang="zh-CN" sz="1050" kern="100" dirty="0" smtClean="0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39" y="3834435"/>
            <a:ext cx="1567507" cy="409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7258951" y="3752291"/>
            <a:ext cx="2242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en-US" altLang="zh-CN" i="1" dirty="0">
                <a:solidFill>
                  <a:srgbClr val="FF0000"/>
                </a:solidFill>
              </a:rPr>
              <a:t>m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y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171739" y="4422077"/>
            <a:ext cx="18453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m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3353611" y="5042635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22"/>
          <p:cNvSpPr txBox="1"/>
          <p:nvPr/>
        </p:nvSpPr>
        <p:spPr>
          <a:xfrm>
            <a:off x="2566814" y="3036730"/>
            <a:ext cx="7430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dirty="0">
                <a:solidFill>
                  <a:srgbClr val="009E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核心知识讲练</a:t>
            </a:r>
            <a:endParaRPr lang="zh-CN" altLang="en-US" sz="4400" dirty="0">
              <a:solidFill>
                <a:srgbClr val="009E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600326" y="2710339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600326" y="4149884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1254714"/>
            <a:ext cx="11337155" cy="5262979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河南）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某校计划给每个年级配发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套劳动工具，则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个年级共需配发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套劳动工具．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（用含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的代数式表示）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．已知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广东）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，计算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的值为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．已知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9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2023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已知实数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满足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的值为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510" y="759447"/>
            <a:ext cx="2249170" cy="45656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010545" y="731494"/>
            <a:ext cx="3070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latin typeface="宋体" panose="02010600030101010101" pitchFamily="2" charset="-122"/>
              </a:rPr>
              <a:t>列代数式及其求值</a:t>
            </a:r>
            <a:endParaRPr lang="zh-CN" altLang="zh-CN" kern="100" dirty="0">
              <a:latin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728256" y="2024390"/>
            <a:ext cx="564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n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7017211" y="267209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7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24411" y="395731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7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7918911" y="4610861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776095" y="585979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42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1483032"/>
            <a:ext cx="11337155" cy="3970318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2023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下列运算正确的是（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    	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广东）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9</a:t>
            </a:r>
            <a:r>
              <a:rPr lang="en-US" altLang="zh-CN" sz="2800" b="1" i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m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27</a:t>
            </a:r>
            <a:r>
              <a:rPr lang="en-US" altLang="zh-CN" sz="2800" b="1" i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m</a:t>
            </a:r>
            <a:r>
              <a:rPr lang="zh-CN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    		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    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    		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12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510" y="828040"/>
            <a:ext cx="2249170" cy="45656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133478" y="794712"/>
            <a:ext cx="1988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整式的</a:t>
            </a:r>
            <a:r>
              <a:rPr lang="zh-CN" altLang="zh-CN" kern="100" dirty="0">
                <a:latin typeface="宋体" panose="02010600030101010101" pitchFamily="2" charset="-122"/>
              </a:rPr>
              <a:t>运算</a:t>
            </a:r>
            <a:endParaRPr lang="zh-CN" altLang="zh-CN" kern="100" dirty="0">
              <a:latin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243836" y="15925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D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402836" y="34975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D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773735"/>
            <a:ext cx="11337155" cy="738664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8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．化简：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3" name="内容占位符 1"/>
          <p:cNvSpPr txBox="1"/>
          <p:nvPr/>
        </p:nvSpPr>
        <p:spPr>
          <a:xfrm>
            <a:off x="412038" y="1512399"/>
            <a:ext cx="11337155" cy="138499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rtl="0" fontAlgn="base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marL="4572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pos="1676400" algn="l"/>
              </a:tabLst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62001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626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314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939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lang="zh-CN" altLang="zh-CN" kern="100" dirty="0">
                <a:solidFill>
                  <a:srgbClr val="FF0000"/>
                </a:solidFill>
                <a:ea typeface="黑体" panose="02010609060101010101" pitchFamily="49" charset="-122"/>
              </a:rPr>
              <a:t>解：</a:t>
            </a:r>
            <a:r>
              <a:rPr lang="zh-CN" altLang="zh-CN" kern="100" dirty="0">
                <a:solidFill>
                  <a:srgbClr val="FF0000"/>
                </a:solidFill>
              </a:rPr>
              <a:t>原式＝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3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zh-CN" altLang="zh-CN" kern="100" dirty="0">
                <a:solidFill>
                  <a:srgbClr val="FF0000"/>
                </a:solidFill>
              </a:rPr>
              <a:t>＋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－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zh-CN" altLang="zh-CN" kern="100" dirty="0">
                <a:solidFill>
                  <a:srgbClr val="FF0000"/>
                </a:solidFill>
              </a:rPr>
              <a:t>－</a:t>
            </a:r>
            <a:r>
              <a:rPr lang="en-US" altLang="zh-CN" kern="100" dirty="0" smtClean="0">
                <a:solidFill>
                  <a:srgbClr val="FF0000"/>
                </a:solidFill>
                <a:cs typeface="Courier New" panose="02070309020205020404" pitchFamily="49" charset="0"/>
              </a:rPr>
              <a:t>6</a:t>
            </a:r>
            <a:r>
              <a:rPr lang="en-US" altLang="zh-CN" i="1" kern="100" dirty="0" smtClean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en-US" altLang="zh-CN" kern="100" baseline="30000" dirty="0" smtClean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endParaRPr lang="en-US" altLang="zh-CN" kern="100" baseline="30000" dirty="0" smtClean="0">
              <a:solidFill>
                <a:srgbClr val="FF0000"/>
              </a:solidFill>
              <a:cs typeface="Courier New" panose="02070309020205020404" pitchFamily="49" charset="0"/>
            </a:endParaRPr>
          </a:p>
          <a:p>
            <a:pPr indent="2159000"/>
            <a:r>
              <a:rPr lang="zh-CN" altLang="zh-CN" kern="100" dirty="0" smtClean="0">
                <a:solidFill>
                  <a:srgbClr val="FF0000"/>
                </a:solidFill>
              </a:rPr>
              <a:t>＝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zh-CN" altLang="zh-CN" kern="100" dirty="0">
                <a:solidFill>
                  <a:srgbClr val="FF0000"/>
                </a:solidFill>
              </a:rPr>
              <a:t>－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4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a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lang="zh-CN" altLang="zh-CN" sz="105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600075" y="822325"/>
          <a:ext cx="11118850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文档" r:id="rId1" imgW="11137900" imgH="1456055" progId="Word.Document.12">
                  <p:embed/>
                </p:oleObj>
              </mc:Choice>
              <mc:Fallback>
                <p:oleObj name="文档" r:id="rId1" imgW="11137900" imgH="1456055" progId="Word.Document.12">
                  <p:embed/>
                  <p:pic>
                    <p:nvPicPr>
                      <p:cNvPr id="0" name="图片 820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0075" y="822325"/>
                        <a:ext cx="11118850" cy="1452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内容占位符 1"/>
          <p:cNvSpPr txBox="1"/>
          <p:nvPr/>
        </p:nvSpPr>
        <p:spPr>
          <a:xfrm>
            <a:off x="490922" y="2033099"/>
            <a:ext cx="11337155" cy="66576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rtl="0" fontAlgn="base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marL="4572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pos="1676400" algn="l"/>
              </a:tabLst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62001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626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314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939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713740"/>
            <a:r>
              <a:rPr lang="zh-CN" altLang="zh-CN" kern="100" dirty="0">
                <a:solidFill>
                  <a:srgbClr val="FF0000"/>
                </a:solidFill>
                <a:ea typeface="黑体" panose="02010609060101010101" pitchFamily="49" charset="-122"/>
              </a:rPr>
              <a:t>解：</a:t>
            </a:r>
            <a:r>
              <a:rPr lang="zh-CN" altLang="zh-CN" kern="100" dirty="0">
                <a:solidFill>
                  <a:srgbClr val="FF0000"/>
                </a:solidFill>
              </a:rPr>
              <a:t>原式＝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＋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xy</a:t>
            </a:r>
            <a:r>
              <a:rPr lang="zh-CN" altLang="zh-CN" kern="100" dirty="0">
                <a:solidFill>
                  <a:srgbClr val="FF0000"/>
                </a:solidFill>
              </a:rPr>
              <a:t>＋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＋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－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y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－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x</a:t>
            </a:r>
            <a:r>
              <a:rPr lang="en-US" altLang="zh-CN" kern="100" baseline="300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zh-CN" altLang="zh-CN" kern="100" dirty="0">
                <a:solidFill>
                  <a:srgbClr val="FF0000"/>
                </a:solidFill>
              </a:rPr>
              <a:t>＝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2</a:t>
            </a:r>
            <a:r>
              <a:rPr lang="en-US" altLang="zh-CN" i="1" kern="100" dirty="0">
                <a:solidFill>
                  <a:srgbClr val="FF0000"/>
                </a:solidFill>
                <a:cs typeface="Courier New" panose="02070309020205020404" pitchFamily="49" charset="0"/>
              </a:rPr>
              <a:t>xy</a:t>
            </a:r>
            <a:r>
              <a:rPr lang="en-US" altLang="zh-CN" kern="100" dirty="0">
                <a:solidFill>
                  <a:srgbClr val="FF0000"/>
                </a:solidFill>
                <a:cs typeface="Courier New" panose="02070309020205020404" pitchFamily="49" charset="0"/>
              </a:rPr>
              <a:t>.</a:t>
            </a:r>
            <a:endParaRPr lang="zh-CN" altLang="zh-CN" sz="105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600074" y="3055449"/>
          <a:ext cx="111188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文档" r:id="rId3" imgW="11137900" imgH="862330" progId="Word.Document.12">
                  <p:embed/>
                </p:oleObj>
              </mc:Choice>
              <mc:Fallback>
                <p:oleObj name="文档" r:id="rId3" imgW="11137900" imgH="862330" progId="Word.Document.12">
                  <p:embed/>
                  <p:pic>
                    <p:nvPicPr>
                      <p:cNvPr id="0" name="图片 820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0074" y="3055449"/>
                        <a:ext cx="11118850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1412220"/>
            <a:ext cx="11337155" cy="3970318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．因式分解：（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广东）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2022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2018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广东）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2021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7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28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2016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___________________. 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7410" y="864870"/>
            <a:ext cx="2249170" cy="45656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116580" y="774085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因式分解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059681" y="151639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y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361080" y="2154525"/>
            <a:ext cx="3066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080616" y="2836059"/>
            <a:ext cx="1745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5855511" y="3478362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7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6863843" y="4092367"/>
            <a:ext cx="1925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b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i="1" dirty="0">
                <a:solidFill>
                  <a:srgbClr val="FF0000"/>
                </a:solidFill>
              </a:rPr>
              <a:t>b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4141880" y="4730502"/>
            <a:ext cx="3066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8" grpId="0" build="p"/>
      <p:bldP spid="9" grpId="0" build="p"/>
      <p:bldP spid="10" grpId="0" build="p"/>
      <p:bldP spid="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1316355"/>
            <a:ext cx="11337155" cy="2031325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西藏）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按一定规律排列的单项式：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8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11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14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则按此规律排列的第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个单项式为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_______________.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（用含有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的代数式表示）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0710" y="859790"/>
            <a:ext cx="2249170" cy="45656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849880" y="828239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latin typeface="宋体" panose="02010600030101010101" pitchFamily="2" charset="-122"/>
                <a:cs typeface="Times New Roman" panose="02020603050405020304" pitchFamily="18" charset="0"/>
              </a:rPr>
              <a:t>规律探索</a:t>
            </a:r>
            <a:endParaRPr lang="zh-CN" altLang="zh-CN" kern="1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内容占位符 1"/>
          <p:cNvSpPr txBox="1"/>
          <p:nvPr/>
        </p:nvSpPr>
        <p:spPr>
          <a:xfrm>
            <a:off x="412039" y="2997168"/>
            <a:ext cx="11337155" cy="130317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rtl="0" fontAlgn="base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marL="4572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pos="1676400" algn="l"/>
              </a:tabLst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62001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626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314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939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/>
            <a:r>
              <a:rPr lang="en-US" altLang="zh-CN" kern="100" dirty="0" smtClean="0">
                <a:cs typeface="Courier New" panose="02070309020205020404" pitchFamily="49" charset="0"/>
              </a:rPr>
              <a:t>12</a:t>
            </a:r>
            <a:r>
              <a:rPr lang="zh-CN" altLang="zh-CN" kern="100" dirty="0" smtClean="0"/>
              <a:t>．</a:t>
            </a:r>
            <a:r>
              <a:rPr lang="zh-CN" altLang="zh-CN" kern="100" dirty="0" smtClean="0">
                <a:ea typeface="仿宋" panose="02010609060101010101" pitchFamily="49" charset="-122"/>
              </a:rPr>
              <a:t>（</a:t>
            </a:r>
            <a:r>
              <a:rPr lang="en-US" altLang="zh-CN" kern="100" dirty="0" smtClean="0">
                <a:ea typeface="仿宋" panose="02010609060101010101" pitchFamily="49" charset="-122"/>
              </a:rPr>
              <a:t>2015</a:t>
            </a:r>
            <a:r>
              <a:rPr lang="zh-CN" altLang="en-US" kern="100" dirty="0" smtClean="0">
                <a:ea typeface="仿宋" panose="02010609060101010101" pitchFamily="49" charset="-122"/>
              </a:rPr>
              <a:t>深圳</a:t>
            </a:r>
            <a:r>
              <a:rPr lang="zh-CN" altLang="zh-CN" kern="100" dirty="0" smtClean="0">
                <a:ea typeface="仿宋" panose="02010609060101010101" pitchFamily="49" charset="-122"/>
              </a:rPr>
              <a:t>）</a:t>
            </a:r>
            <a:r>
              <a:rPr lang="zh-CN" altLang="zh-CN" kern="100" dirty="0" smtClean="0"/>
              <a:t>观察下列图形</a:t>
            </a:r>
            <a:r>
              <a:rPr lang="zh-CN" altLang="zh-CN" kern="100" dirty="0" smtClean="0">
                <a:ea typeface="楷体" panose="02010609060101010101" pitchFamily="49" charset="-122"/>
              </a:rPr>
              <a:t>（如图</a:t>
            </a:r>
            <a:r>
              <a:rPr lang="en-US" altLang="zh-CN" kern="100" dirty="0" smtClean="0"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 dirty="0" smtClean="0">
                <a:ea typeface="楷体" panose="02010609060101010101" pitchFamily="49" charset="-122"/>
              </a:rPr>
              <a:t>）</a:t>
            </a:r>
            <a:r>
              <a:rPr lang="zh-CN" altLang="zh-CN" kern="100" dirty="0" smtClean="0"/>
              <a:t>，它们是按一定规律排列的，依照此规律，第</a:t>
            </a:r>
            <a:r>
              <a:rPr lang="en-US" altLang="zh-CN" kern="100" dirty="0" smtClean="0">
                <a:cs typeface="Courier New" panose="02070309020205020404" pitchFamily="49" charset="0"/>
              </a:rPr>
              <a:t>5</a:t>
            </a:r>
            <a:r>
              <a:rPr lang="zh-CN" altLang="zh-CN" kern="100" dirty="0" smtClean="0"/>
              <a:t>个图形有</a:t>
            </a:r>
            <a:r>
              <a:rPr lang="en-US" altLang="zh-CN" kern="100" dirty="0" smtClean="0">
                <a:cs typeface="Courier New" panose="02070309020205020404" pitchFamily="49" charset="0"/>
              </a:rPr>
              <a:t>__________</a:t>
            </a:r>
            <a:r>
              <a:rPr lang="zh-CN" altLang="zh-CN" kern="100" dirty="0" smtClean="0"/>
              <a:t>个太阳．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5493018" y="5882012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zh-CN" kern="100" dirty="0"/>
              <a:t>图</a:t>
            </a:r>
            <a:r>
              <a:rPr lang="en-US" altLang="zh-CN" kern="100" dirty="0">
                <a:cs typeface="Courier New" panose="02070309020205020404" pitchFamily="49" charset="0"/>
              </a:rPr>
              <a:t>1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7" name="Picture 2" descr="SZ24SXZS3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235" y="4574286"/>
            <a:ext cx="8128445" cy="1204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7488849" y="2045313"/>
            <a:ext cx="21387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n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i="1" baseline="30000" dirty="0">
                <a:solidFill>
                  <a:srgbClr val="FF0000"/>
                </a:solidFill>
              </a:rPr>
              <a:t>n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6174692" y="37758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2600326" y="2710339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600326" y="4149884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22"/>
          <p:cNvSpPr txBox="1"/>
          <p:nvPr/>
        </p:nvSpPr>
        <p:spPr>
          <a:xfrm>
            <a:off x="2912745" y="3036730"/>
            <a:ext cx="6494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dirty="0">
                <a:solidFill>
                  <a:srgbClr val="009E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4400" dirty="0">
              <a:solidFill>
                <a:srgbClr val="009E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2600326" y="2710339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600326" y="4149884"/>
            <a:ext cx="6919595" cy="0"/>
          </a:xfrm>
          <a:prstGeom prst="line">
            <a:avLst/>
          </a:prstGeom>
          <a:ln w="44450">
            <a:solidFill>
              <a:srgbClr val="009E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22"/>
          <p:cNvSpPr txBox="1"/>
          <p:nvPr/>
        </p:nvSpPr>
        <p:spPr>
          <a:xfrm>
            <a:off x="2912745" y="3036730"/>
            <a:ext cx="64948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dirty="0" smtClean="0">
                <a:solidFill>
                  <a:srgbClr val="009E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  <a:endParaRPr lang="zh-CN" altLang="en-US" sz="4400" dirty="0">
              <a:solidFill>
                <a:srgbClr val="009E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722935"/>
            <a:ext cx="11337155" cy="5262979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2022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下列运算正确的是（　　）</a:t>
            </a:r>
            <a:endParaRPr lang="zh-CN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8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扬州）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若（　　　）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，则括号内应填的单项式是（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	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常德）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若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    	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    	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    	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0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269236" y="8686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681236" y="3405224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9593336" y="46913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951535"/>
            <a:ext cx="11337155" cy="2031325"/>
          </a:xfrm>
        </p:spPr>
        <p:txBody>
          <a:bodyPr/>
          <a:lstStyle/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．单项式－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mn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的系数为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，次数为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．因式分解：（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赤峰）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9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2023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金昌）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ax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ax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718177" y="1116179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5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8914023" y="1059257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7973873" y="1690199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zh-CN" altLang="zh-CN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706449" y="2336529"/>
            <a:ext cx="1925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）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3549177"/>
          </a:xfrm>
        </p:spPr>
        <p:txBody>
          <a:bodyPr/>
          <a:lstStyle/>
          <a:p>
            <a:pPr lvl="0">
              <a:lnSpc>
                <a:spcPct val="165000"/>
              </a:lnSpc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．古希腊数学家把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6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10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15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800" b="1" kern="100" dirty="0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这样的数叫做三角形数，因为它的规律可以用如图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所示的形如三角形的图形表示．若把第一个图形表示的三角形数记为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-25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，第二个图形表示的三角形数记为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-25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en-US" altLang="zh-CN" sz="2800" b="1" kern="100" dirty="0" smtClean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则第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个图形表示的三角形数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i="1" kern="100" baseline="-25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____________.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（用含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的式子表示）</a:t>
            </a:r>
            <a:endParaRPr lang="zh-CN" altLang="zh-CN" sz="2800" b="1" kern="100" dirty="0" smtClean="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949461" y="5796290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cs typeface="Times New Roman" panose="02020603050405020304" pitchFamily="18" charset="0"/>
              </a:rPr>
              <a:t>图</a:t>
            </a:r>
            <a:r>
              <a:rPr lang="en-US" altLang="zh-CN" kern="100" dirty="0">
                <a:cs typeface="Courier New" panose="02070309020205020404" pitchFamily="49" charset="0"/>
              </a:rPr>
              <a:t>2</a:t>
            </a:r>
            <a:endParaRPr lang="en-US" altLang="zh-CN" kern="100" dirty="0">
              <a:cs typeface="Courier New" panose="02070309020205020404" pitchFamily="49" charset="0"/>
            </a:endParaRPr>
          </a:p>
        </p:txBody>
      </p:sp>
      <p:pic>
        <p:nvPicPr>
          <p:cNvPr id="9218" name="Picture 2" descr="GD24SXZS3-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884" y="4144096"/>
            <a:ext cx="7479379" cy="141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6413500" y="2518331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文档" r:id="rId2" imgW="11137900" imgH="992505" progId="Word.Document.12">
                  <p:embed/>
                </p:oleObj>
              </mc:Choice>
              <mc:Fallback>
                <p:oleObj name="文档" r:id="rId2" imgW="11137900" imgH="992505" progId="Word.Document.12">
                  <p:embed/>
                  <p:pic>
                    <p:nvPicPr>
                      <p:cNvPr id="0" name="图片 92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13500" y="2518331"/>
                        <a:ext cx="11118850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4013" cy="1325563"/>
          </a:xfrm>
          <a:prstGeom prst="rect">
            <a:avLst/>
          </a:prstGeom>
        </p:spPr>
        <p:txBody>
          <a:bodyPr/>
          <a:lstStyle/>
          <a:p>
            <a:pPr lvl="0">
              <a:spcAft>
                <a:spcPts val="0"/>
              </a:spcAft>
            </a:pPr>
            <a:b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</a:br>
            <a:endParaRPr lang="zh-CN" altLang="en-US" dirty="0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700088" y="811213"/>
          <a:ext cx="11118850" cy="1449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文档" r:id="rId1" imgW="11137900" imgH="1453515" progId="Word.Document.12">
                  <p:embed/>
                </p:oleObj>
              </mc:Choice>
              <mc:Fallback>
                <p:oleObj name="文档" r:id="rId1" imgW="11137900" imgH="1453515" progId="Word.Document.12">
                  <p:embed/>
                  <p:pic>
                    <p:nvPicPr>
                      <p:cNvPr id="0" name="图片 112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00088" y="811213"/>
                        <a:ext cx="11118850" cy="1449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内容占位符 1"/>
          <p:cNvSpPr>
            <a:spLocks noGrp="1"/>
          </p:cNvSpPr>
          <p:nvPr>
            <p:ph idx="10"/>
          </p:nvPr>
        </p:nvSpPr>
        <p:spPr>
          <a:xfrm>
            <a:off x="700088" y="1403730"/>
            <a:ext cx="11337155" cy="2031325"/>
          </a:xfrm>
        </p:spPr>
        <p:txBody>
          <a:bodyPr/>
          <a:lstStyle/>
          <a:p>
            <a:pPr lvl="0"/>
            <a:r>
              <a:rPr lang="zh-CN" altLang="zh-CN" dirty="0">
                <a:solidFill>
                  <a:srgbClr val="FF0000"/>
                </a:solidFill>
                <a:ea typeface="黑体" panose="02010609060101010101" pitchFamily="49" charset="-122"/>
              </a:rPr>
              <a:t>解：</a:t>
            </a:r>
            <a:r>
              <a:rPr lang="zh-CN" altLang="zh-CN" dirty="0">
                <a:solidFill>
                  <a:srgbClr val="FF0000"/>
                </a:solidFill>
              </a:rPr>
              <a:t>原式＝（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</a:rPr>
              <a:t>）（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 smtClean="0">
                <a:solidFill>
                  <a:srgbClr val="FF0000"/>
                </a:solidFill>
              </a:rPr>
              <a:t>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0" indent="2159000"/>
            <a:r>
              <a:rPr lang="zh-CN" altLang="zh-CN" dirty="0" smtClean="0">
                <a:solidFill>
                  <a:srgbClr val="FF0000"/>
                </a:solidFill>
              </a:rPr>
              <a:t>＝（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</a:rPr>
              <a:t>）（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zh-CN" altLang="zh-CN" dirty="0" smtClean="0">
                <a:solidFill>
                  <a:srgbClr val="FF0000"/>
                </a:solidFill>
              </a:rPr>
              <a:t>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0" indent="2159000"/>
            <a:r>
              <a:rPr lang="zh-CN" altLang="zh-CN" dirty="0" smtClean="0">
                <a:solidFill>
                  <a:srgbClr val="FF0000"/>
                </a:solidFill>
              </a:rPr>
              <a:t>＝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4.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700088" y="3597359"/>
          <a:ext cx="111188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文档" r:id="rId3" imgW="11137900" imgH="862330" progId="Word.Document.12">
                  <p:embed/>
                </p:oleObj>
              </mc:Choice>
              <mc:Fallback>
                <p:oleObj name="文档" r:id="rId3" imgW="11137900" imgH="862330" progId="Word.Document.12">
                  <p:embed/>
                  <p:pic>
                    <p:nvPicPr>
                      <p:cNvPr id="0" name="图片 112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0088" y="3597359"/>
                        <a:ext cx="11118850" cy="86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524275" y="1158131"/>
            <a:ext cx="11337155" cy="5262979"/>
          </a:xfrm>
        </p:spPr>
        <p:txBody>
          <a:bodyPr/>
          <a:lstStyle/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【新定义】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8.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2017</a:t>
            </a:r>
            <a:r>
              <a:rPr lang="zh-CN" altLang="en-US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深圳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阅读理解：引入新数</a:t>
            </a:r>
            <a:r>
              <a:rPr lang="en-US" altLang="zh-CN" sz="2800" b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i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，新数</a:t>
            </a:r>
            <a:r>
              <a:rPr lang="en-US" altLang="zh-CN" sz="2800" b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i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满足分配律、结合律、交换律，已知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i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，那么（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i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·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i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__________.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【数形结合】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9.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是利用割补法求图形面积的示意图，下列公式中与之相对应的是（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）（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    </a:t>
            </a:r>
            <a:endParaRPr lang="en-US" altLang="zh-CN" sz="2800" b="1" kern="100" dirty="0" smtClean="0">
              <a:effectLst/>
              <a:latin typeface="Times New Roman" panose="02020603050405020304" pitchFamily="18" charset="0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．（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endParaRPr lang="zh-CN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75" y="757465"/>
            <a:ext cx="1876547" cy="48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9607061" y="5897890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0"/>
              </a:spcAft>
            </a:pPr>
            <a:r>
              <a:rPr lang="zh-CN" altLang="zh-CN" kern="100" dirty="0">
                <a:cs typeface="Times New Roman" panose="02020603050405020304" pitchFamily="18" charset="0"/>
              </a:rPr>
              <a:t>图</a:t>
            </a:r>
            <a:r>
              <a:rPr lang="en-US" altLang="zh-CN" kern="100" dirty="0">
                <a:cs typeface="Courier New" panose="02070309020205020404" pitchFamily="49" charset="0"/>
              </a:rPr>
              <a:t>3</a:t>
            </a:r>
            <a:endParaRPr lang="zh-CN" altLang="zh-CN" sz="1050" kern="100" dirty="0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0242" name="Picture 2" descr="GD24SXZS3-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600" y="3951277"/>
            <a:ext cx="5409830" cy="1445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10149838" y="192279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3230636" y="320549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A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5909310"/>
          </a:xfrm>
        </p:spPr>
        <p:txBody>
          <a:bodyPr/>
          <a:lstStyle/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一、代数式</a:t>
            </a:r>
            <a:endParaRPr lang="zh-CN" altLang="zh-CN" sz="1050" kern="100" dirty="0" smtClean="0">
              <a:effectLst/>
              <a:latin typeface="黑体" panose="02010609060101010101" pitchFamily="49" charset="-122"/>
              <a:ea typeface="黑体" panose="02010609060101010101" pitchFamily="49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．定义：用运算符号把数和字母连接而成的式子叫做代数式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（单独一个数或一个字母也是代数式）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．代数式求值：用具体数值代替代数式中的字母，按照代数式中的运算关系计算得出结果．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注：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代数式求值的方法：（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）直接代入法；（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）整体代入法．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 indent="152400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1.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已知苹果原价是每千克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p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元，若按八折优惠出售，则现价为每千克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元．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（用含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p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的式子表示）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　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已知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8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，则代数式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的值为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38" y="4678128"/>
            <a:ext cx="1567507" cy="409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2296991" y="5199390"/>
            <a:ext cx="813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0.8</a:t>
            </a:r>
            <a:r>
              <a:rPr lang="en-US" altLang="zh-CN" i="1" dirty="0">
                <a:solidFill>
                  <a:srgbClr val="FF0000"/>
                </a:solidFill>
              </a:rPr>
              <a:t>p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398105" y="5923290"/>
            <a:ext cx="904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15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634035"/>
            <a:ext cx="11337155" cy="1384995"/>
          </a:xfrm>
        </p:spPr>
        <p:txBody>
          <a:bodyPr/>
          <a:lstStyle/>
          <a:p>
            <a:pPr lvl="0" indent="8763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二、整式的相关概念</a:t>
            </a:r>
            <a:endParaRPr lang="zh-CN" altLang="zh-CN" sz="2800" b="1" kern="100" dirty="0" smtClean="0"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sp>
        <p:nvSpPr>
          <p:cNvPr id="3" name="内容占位符 1"/>
          <p:cNvSpPr txBox="1"/>
          <p:nvPr/>
        </p:nvSpPr>
        <p:spPr>
          <a:xfrm>
            <a:off x="616952" y="5811864"/>
            <a:ext cx="11337155" cy="73866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720090" algn="just" defTabSz="2955925" rtl="0" fontAlgn="base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1" kern="200" spc="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defRPr>
            </a:lvl1pPr>
            <a:lvl2pPr marL="4572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tabLst>
                <a:tab pos="1676400" algn="l"/>
              </a:tabLst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indent="0" algn="l" defTabSz="952500" rtl="0" fontAlgn="base">
              <a:lnSpc>
                <a:spcPct val="150000"/>
              </a:lnSpc>
              <a:spcBef>
                <a:spcPct val="0"/>
              </a:spcBef>
              <a:spcAft>
                <a:spcPts val="400"/>
              </a:spcAft>
              <a:buFontTx/>
              <a:buNone/>
              <a:defRPr sz="2800" b="1" kern="1200" spc="198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62001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6260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314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49395" indent="-237490" algn="l" defTabSz="953135" rtl="0" eaLnBrk="1" latinLnBrk="0" hangingPunct="1">
              <a:lnSpc>
                <a:spcPct val="90000"/>
              </a:lnSpc>
              <a:spcBef>
                <a:spcPct val="790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/>
            <a:r>
              <a:rPr lang="zh-CN" altLang="zh-CN" kern="100" dirty="0" smtClean="0">
                <a:ea typeface="黑体" panose="02010609060101010101" pitchFamily="49" charset="-122"/>
              </a:rPr>
              <a:t>注：</a:t>
            </a:r>
            <a:r>
              <a:rPr lang="zh-CN" altLang="zh-CN" kern="100" dirty="0" smtClean="0">
                <a:ea typeface="楷体" panose="02010609060101010101" pitchFamily="49" charset="-122"/>
              </a:rPr>
              <a:t>单项式与多项式统称整式．</a:t>
            </a:r>
            <a:endParaRPr lang="zh-CN" altLang="zh-CN" sz="1050" kern="100" dirty="0" smtClean="0">
              <a:latin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06059" y="1275732"/>
          <a:ext cx="10439400" cy="4732020"/>
        </p:xfrm>
        <a:graphic>
          <a:graphicData uri="http://schemas.openxmlformats.org/drawingml/2006/table">
            <a:tbl>
              <a:tblPr firstRow="1" firstCol="1" bandRow="1"/>
              <a:tblGrid>
                <a:gridCol w="1347634"/>
                <a:gridCol w="9091766"/>
              </a:tblGrid>
              <a:tr h="2064591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单项式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由数与字母的乘积组成的式子叫做单项式，单独一个数或一个字母也是单项式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系数：单项式中的数字因数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次数：一个单项式中，所有字母的指数和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1338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多项式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几个单项式的和叫做多项式．其中，每个单项式叫做多项式的项，不含字母的项叫做常数项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次数：多项式中次数最高的项的次数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650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同类项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所含字母相同，并且相同字母的指数也相同的项，叫做同类项，几个常数项也是同类项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412039" y="1634737"/>
            <a:ext cx="11337155" cy="3323987"/>
          </a:xfrm>
        </p:spPr>
        <p:txBody>
          <a:bodyPr/>
          <a:lstStyle/>
          <a:p>
            <a:pPr lvl="0" indent="536575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）多项式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3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xy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次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项式，其中一次项的系数为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，常数项为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________.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4.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下列整式与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为同类项的是（　　）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　　　　　　　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．－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endParaRPr lang="en-US" altLang="zh-CN" sz="2800" b="1" kern="100" baseline="30000" dirty="0" smtClean="0">
              <a:effectLst/>
              <a:latin typeface="Times New Roman" panose="02020603050405020304" pitchFamily="18" charset="0"/>
              <a:ea typeface="仿宋" panose="02010609060101010101" pitchFamily="49" charset="-122"/>
              <a:cs typeface="Courier New" panose="02070309020205020404" pitchFamily="49" charset="0"/>
            </a:endParaRPr>
          </a:p>
          <a:p>
            <a:pPr lvl="0">
              <a:spcAft>
                <a:spcPts val="0"/>
              </a:spcAft>
            </a:pP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err="1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ab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　　　　　　　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sz="2800" b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ab</a:t>
            </a:r>
            <a:r>
              <a:rPr lang="en-US" altLang="zh-CN" sz="2800" b="1" kern="100" baseline="300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b="1" i="1" kern="100" dirty="0" smtClean="0">
                <a:effectLst/>
                <a:latin typeface="Times New Roman" panose="02020603050405020304" pitchFamily="18" charset="0"/>
                <a:ea typeface="仿宋" panose="02010609060101010101" pitchFamily="49" charset="-122"/>
                <a:cs typeface="Courier New" panose="02070309020205020404" pitchFamily="49" charset="0"/>
              </a:rPr>
              <a:t>c</a:t>
            </a:r>
            <a:endParaRPr lang="zh-CN" altLang="zh-CN" sz="1050" kern="100" dirty="0" smtClean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38" y="1003367"/>
            <a:ext cx="1567507" cy="409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1596118" y="670184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文档" r:id="rId2" imgW="11137900" imgH="992505" progId="Word.Document.12">
                  <p:embed/>
                </p:oleObj>
              </mc:Choice>
              <mc:Fallback>
                <p:oleObj name="文档" r:id="rId2" imgW="11137900" imgH="992505" progId="Word.Document.12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96118" y="670184"/>
                        <a:ext cx="11118850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6746875" y="508860"/>
          <a:ext cx="11118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文档" r:id="rId4" imgW="11137900" imgH="992505" progId="Word.Document.12">
                  <p:embed/>
                </p:oleObj>
              </mc:Choice>
              <mc:Fallback>
                <p:oleObj name="文档" r:id="rId4" imgW="11137900" imgH="992505" progId="Word.Document.12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46875" y="508860"/>
                        <a:ext cx="11118850" cy="989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/>
          <p:cNvSpPr/>
          <p:nvPr/>
        </p:nvSpPr>
        <p:spPr>
          <a:xfrm>
            <a:off x="10395411" y="946623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4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535274" y="1757961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三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7452974" y="1783655"/>
            <a:ext cx="5453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三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769573" y="2390309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969973" y="2418045"/>
            <a:ext cx="7248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399561" y="3047350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B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528153" y="634035"/>
            <a:ext cx="11337155" cy="637675"/>
          </a:xfrm>
        </p:spPr>
        <p:txBody>
          <a:bodyPr/>
          <a:lstStyle/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三、整式的运算</a:t>
            </a:r>
            <a:endParaRPr lang="zh-CN" altLang="zh-CN" sz="2800" b="1" kern="100" dirty="0" smtClean="0"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957943" y="1459185"/>
          <a:ext cx="10697029" cy="4135590"/>
        </p:xfrm>
        <a:graphic>
          <a:graphicData uri="http://schemas.openxmlformats.org/drawingml/2006/table">
            <a:tbl>
              <a:tblPr firstRow="1" firstCol="1" bandRow="1"/>
              <a:tblGrid>
                <a:gridCol w="1465943"/>
                <a:gridCol w="1291771"/>
                <a:gridCol w="5355772"/>
                <a:gridCol w="2583543"/>
              </a:tblGrid>
              <a:tr h="67441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法则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举例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28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加减运算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去括号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c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c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；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c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c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变，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不变）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6889">
                <a:tc vMerge="1"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合并同类项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把各同类项的系数相加，字母连同它的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①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不变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5984304" y="4843790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指数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0012112" y="3383290"/>
            <a:ext cx="10038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m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0"/>
          </p:nvPr>
        </p:nvSpPr>
        <p:spPr>
          <a:xfrm>
            <a:off x="528153" y="634035"/>
            <a:ext cx="11337155" cy="637675"/>
          </a:xfrm>
        </p:spPr>
        <p:txBody>
          <a:bodyPr/>
          <a:lstStyle/>
          <a:p>
            <a:pPr lvl="0" indent="0">
              <a:spcAft>
                <a:spcPts val="0"/>
              </a:spcAft>
            </a:pPr>
            <a:r>
              <a:rPr lang="zh-CN" altLang="zh-CN" sz="2800" b="1" kern="100" dirty="0" smtClean="0"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三、整式的运算</a:t>
            </a:r>
            <a:endParaRPr lang="zh-CN" altLang="zh-CN" sz="2800" b="1" kern="100" dirty="0" smtClean="0"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54742" y="1309706"/>
          <a:ext cx="10856686" cy="4936385"/>
        </p:xfrm>
        <a:graphic>
          <a:graphicData uri="http://schemas.openxmlformats.org/drawingml/2006/table">
            <a:tbl>
              <a:tblPr firstRow="1" firstCol="1" bandRow="1"/>
              <a:tblGrid>
                <a:gridCol w="1582057"/>
                <a:gridCol w="2336800"/>
                <a:gridCol w="3570514"/>
                <a:gridCol w="3367315"/>
              </a:tblGrid>
              <a:tr h="528061">
                <a:tc gridSpan="2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法则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举例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686">
                <a:tc rowSpan="4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幂的运算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，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都是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正整数）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同底数幂相乘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en-US" sz="2600" b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·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·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658">
                <a:tc vMerge="1"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同底数幂相除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en-US" sz="2600" b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÷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&gt;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）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6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÷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2205">
                <a:tc vMerge="1"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幂的乘方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i="1" kern="100" baseline="300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mn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209">
                <a:tc vMerge="1"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积的乘方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i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sz="2600" b="1" i="1" kern="1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en-US" sz="2600" b="1" i="1" kern="100" baseline="300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n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⑥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8865" marR="388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9700298" y="235459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5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700298" y="343747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4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9700298" y="4469550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6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9700298" y="5527030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9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800100" y="760400"/>
          <a:ext cx="10744200" cy="5670361"/>
        </p:xfrm>
        <a:graphic>
          <a:graphicData uri="http://schemas.openxmlformats.org/drawingml/2006/table">
            <a:tbl>
              <a:tblPr firstRow="1" firstCol="1" bandRow="1"/>
              <a:tblGrid>
                <a:gridCol w="927100"/>
                <a:gridCol w="2645249"/>
                <a:gridCol w="3958751"/>
                <a:gridCol w="3213100"/>
              </a:tblGrid>
              <a:tr h="443928">
                <a:tc gridSpan="2"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法则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举例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500">
                <a:tc rowSpan="3"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乘法运算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单项式与单项式相乘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把它们的系数、相同字母的幂分别相乘，其余字母连同它的指数不变，作为积的因式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endParaRPr lang="en-US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2600" b="1" i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ab</a:t>
                      </a: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·2</a:t>
                      </a:r>
                      <a:r>
                        <a:rPr lang="en-US" sz="2600" b="1" i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⑦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126">
                <a:tc vMerge="1"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单项式与多项式相乘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根据分配律用单项式去乘多项式的每一项，再把所得的积相加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⑧</a:t>
                      </a: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306">
                <a:tc vMerge="1"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多项式与多项式相乘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先用一个多项式的每一项乘另一个多项式的每一项，再把所得的积相加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8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kern="100" dirty="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⑨</a:t>
                      </a: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29149" marR="291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9444562" y="2289234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6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3</a:t>
            </a:r>
            <a:r>
              <a:rPr lang="en-US" altLang="zh-CN" i="1" dirty="0">
                <a:solidFill>
                  <a:srgbClr val="FF0000"/>
                </a:solidFill>
              </a:rPr>
              <a:t>b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8940712" y="378241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6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en-US" altLang="zh-CN" i="1" dirty="0">
                <a:solidFill>
                  <a:srgbClr val="FF0000"/>
                </a:solidFill>
              </a:rPr>
              <a:t>ab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4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9120247" y="5298229"/>
            <a:ext cx="1923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2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7</a:t>
            </a:r>
            <a:r>
              <a:rPr lang="en-US" altLang="zh-CN" i="1" dirty="0">
                <a:solidFill>
                  <a:srgbClr val="FF0000"/>
                </a:solidFill>
              </a:rPr>
              <a:t>a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3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6600" y="1282700"/>
          <a:ext cx="10998200" cy="3285744"/>
        </p:xfrm>
        <a:graphic>
          <a:graphicData uri="http://schemas.openxmlformats.org/drawingml/2006/table">
            <a:tbl>
              <a:tblPr firstRow="1" firstCol="1" bandRow="1"/>
              <a:tblGrid>
                <a:gridCol w="1511300"/>
                <a:gridCol w="2237244"/>
                <a:gridCol w="4049256"/>
                <a:gridCol w="3200400"/>
              </a:tblGrid>
              <a:tr h="21716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运算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法则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举例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126">
                <a:tc rowSpan="2">
                  <a:txBody>
                    <a:bodyPr/>
                    <a:lstStyle/>
                    <a:p>
                      <a:pPr marL="0" marR="0" indent="0" algn="ctr" defTabSz="953135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600" b="1" kern="100" dirty="0" smtClean="0">
                          <a:effectLst/>
                          <a:latin typeface="Times New Roman" panose="02020603050405020304" pitchFamily="18" charset="0"/>
                          <a:ea typeface="黑体" panose="02010609060101010101" pitchFamily="49" charset="-122"/>
                          <a:cs typeface="Times New Roman" panose="02020603050405020304" pitchFamily="18" charset="0"/>
                        </a:rPr>
                        <a:t>乘法运算</a:t>
                      </a:r>
                      <a:endParaRPr lang="zh-CN" altLang="zh-CN" sz="2600" kern="100" dirty="0" smtClean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平方差公式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）（</a:t>
                      </a:r>
                      <a:r>
                        <a:rPr lang="en-US" sz="2600" b="1" i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）＝</a:t>
                      </a:r>
                      <a:r>
                        <a:rPr lang="en-US" sz="2600" b="1" kern="100"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⑩</a:t>
                      </a:r>
                      <a:r>
                        <a:rPr lang="en-US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9784">
                <a:tc vMerge="1"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完全平方公式</a:t>
                      </a:r>
                      <a:endParaRPr lang="zh-CN" sz="26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；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i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ab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b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2600" b="1" i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－</a:t>
                      </a:r>
                      <a:r>
                        <a:rPr lang="en-US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zh-CN" sz="2600" b="1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sz="2600" b="1" kern="100" baseline="300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zh-CN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endParaRPr lang="en-US" altLang="zh-CN" sz="2600" b="1" kern="100" dirty="0" smtClean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600" b="1" kern="100" dirty="0" smtClean="0">
                          <a:effectLst/>
                          <a:latin typeface="Cambria Math" panose="02040503050406030204" pitchFamily="18" charset="0"/>
                          <a:ea typeface="宋体" panose="02010600030101010101" pitchFamily="2" charset="-122"/>
                          <a:cs typeface="Cambria Math" panose="02040503050406030204" pitchFamily="18" charset="0"/>
                        </a:rPr>
                        <a:t>⑪</a:t>
                      </a:r>
                      <a:r>
                        <a:rPr lang="en-US" sz="2600" b="1" kern="100" dirty="0" smtClean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Courier New" panose="02070309020205020404" pitchFamily="49" charset="0"/>
                        </a:rPr>
                        <a:t>_______________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9684193" y="268479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9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9234549" y="3929390"/>
            <a:ext cx="1923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4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en-US" altLang="zh-CN" baseline="30000" dirty="0">
                <a:solidFill>
                  <a:srgbClr val="FF0000"/>
                </a:solidFill>
              </a:rPr>
              <a:t>2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－</a:t>
            </a:r>
            <a:r>
              <a:rPr lang="en-US" altLang="zh-CN" dirty="0">
                <a:solidFill>
                  <a:srgbClr val="FF0000"/>
                </a:solidFill>
              </a:rPr>
              <a:t>4</a:t>
            </a:r>
            <a:r>
              <a:rPr lang="en-US" altLang="zh-CN" i="1" dirty="0">
                <a:solidFill>
                  <a:srgbClr val="FF0000"/>
                </a:solidFill>
              </a:rPr>
              <a:t>x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 pitchFamily="18" charset="0"/>
              </a:rPr>
              <a:t>＋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ags/tag1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.xml><?xml version="1.0" encoding="utf-8"?>
<p:tagLst xmlns:p="http://schemas.openxmlformats.org/presentationml/2006/main">
  <p:tag name="KSO_WPP_MARK_KEY" val="4423ecb6-db00-4c26-b117-0c0d13798be3"/>
  <p:tag name="COMMONDATA" val="eyJoZGlkIjoiNjM3MjQ3YTZiZWY1NjlmMDU1ZDVhZWIxOWEyZWFkOGMifQ=="/>
  <p:tag name="commondata" val="eyJoZGlkIjoiZmE5YjEyOTcyZTdiYjM1OWM2YjMzNGM3ZjFhNGQyOWIifQ=="/>
</p:tagLst>
</file>

<file path=ppt/theme/theme1.xml><?xml version="1.0" encoding="utf-8"?>
<a:theme xmlns:a="http://schemas.openxmlformats.org/drawingml/2006/main" name="111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3404</Words>
  <Application>WPS 演示</Application>
  <PresentationFormat>自定义</PresentationFormat>
  <Paragraphs>427</Paragraphs>
  <Slides>25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25</vt:i4>
      </vt:variant>
    </vt:vector>
  </HeadingPairs>
  <TitlesOfParts>
    <vt:vector size="51" baseType="lpstr">
      <vt:lpstr>Arial</vt:lpstr>
      <vt:lpstr>宋体</vt:lpstr>
      <vt:lpstr>Wingdings</vt:lpstr>
      <vt:lpstr>Times New Roman</vt:lpstr>
      <vt:lpstr>微软雅黑</vt:lpstr>
      <vt:lpstr>黑体</vt:lpstr>
      <vt:lpstr>Arial</vt:lpstr>
      <vt:lpstr>Times New Roman</vt:lpstr>
      <vt:lpstr>Courier New</vt:lpstr>
      <vt:lpstr>楷体</vt:lpstr>
      <vt:lpstr>仿宋</vt:lpstr>
      <vt:lpstr>Calibri</vt:lpstr>
      <vt:lpstr>Arial Unicode MS</vt:lpstr>
      <vt:lpstr>Calibri Light</vt:lpstr>
      <vt:lpstr>Cambria Math</vt:lpstr>
      <vt:lpstr>等线</vt:lpstr>
      <vt:lpstr>111</vt:lpstr>
      <vt:lpstr>自定义设计方案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李伍兵</cp:lastModifiedBy>
  <cp:revision>578</cp:revision>
  <dcterms:created xsi:type="dcterms:W3CDTF">2019-06-19T02:08:00Z</dcterms:created>
  <dcterms:modified xsi:type="dcterms:W3CDTF">2024-03-28T10:17:19Z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2F97B26999C74D3C914C5009E115B104</vt:lpwstr>
  </property>
</Properties>
</file>